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60" r:id="rId2"/>
    <p:sldId id="340" r:id="rId3"/>
    <p:sldId id="341" r:id="rId4"/>
    <p:sldId id="342" r:id="rId5"/>
    <p:sldId id="343" r:id="rId6"/>
    <p:sldId id="344" r:id="rId7"/>
    <p:sldId id="345" r:id="rId8"/>
    <p:sldId id="346" r:id="rId9"/>
    <p:sldId id="347" r:id="rId10"/>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90" d="100"/>
          <a:sy n="90" d="100"/>
        </p:scale>
        <p:origin x="-104" y="-2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10/18/18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10/18/18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Practicum Project</a:t>
            </a:r>
            <a:r>
              <a:rPr lang="en-US" sz="4000" dirty="0" smtClean="0">
                <a:solidFill>
                  <a:schemeClr val="tx1"/>
                </a:solidFill>
                <a:latin typeface="Times New Roman" panose="02020603050405020304" pitchFamily="18" charset="0"/>
                <a:cs typeface="Times New Roman" panose="02020603050405020304" pitchFamily="18" charset="0"/>
              </a:rPr>
              <a:t>:</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en-US" sz="4000" dirty="0" smtClean="0">
                <a:solidFill>
                  <a:schemeClr val="tx1"/>
                </a:solidFill>
                <a:latin typeface="Times New Roman" panose="02020603050405020304" pitchFamily="18" charset="0"/>
                <a:cs typeface="Times New Roman" panose="02020603050405020304" pitchFamily="18" charset="0"/>
              </a:rPr>
              <a:t>Taking the course into the wild</a:t>
            </a: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Purpose, Direction &amp; Last Resort Datasets</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6, 2018</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533444" y="1120207"/>
            <a:ext cx="3993445" cy="3513677"/>
          </a:xfrm>
          <a:prstGeom prst="rect">
            <a:avLst/>
          </a:prstGeom>
        </p:spPr>
      </p:pic>
    </p:spTree>
    <p:extLst>
      <p:ext uri="{BB962C8B-B14F-4D97-AF65-F5344CB8AC3E}">
        <p14:creationId xmlns:p14="http://schemas.microsoft.com/office/powerpoint/2010/main" val="33814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Identify a data set that is of some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6" name="Picture 5"/>
          <p:cNvPicPr>
            <a:picLocks noChangeAspect="1"/>
          </p:cNvPicPr>
          <p:nvPr/>
        </p:nvPicPr>
        <p:blipFill>
          <a:blip r:embed="rId2"/>
          <a:stretch>
            <a:fillRect/>
          </a:stretch>
        </p:blipFill>
        <p:spPr>
          <a:xfrm>
            <a:off x="6984999" y="3253888"/>
            <a:ext cx="5094112" cy="3404065"/>
          </a:xfrm>
          <a:prstGeom prst="rect">
            <a:avLst/>
          </a:prstGeom>
        </p:spPr>
      </p:pic>
    </p:spTree>
    <p:extLst>
      <p:ext uri="{BB962C8B-B14F-4D97-AF65-F5344CB8AC3E}">
        <p14:creationId xmlns:p14="http://schemas.microsoft.com/office/powerpoint/2010/main" val="252365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Follow the work flow you have learned in this course.</a:t>
            </a:r>
          </a:p>
          <a:p>
            <a:r>
              <a:rPr lang="en-US" dirty="0" smtClean="0"/>
              <a:t>For your project attempt to categorize:</a:t>
            </a:r>
          </a:p>
          <a:p>
            <a:pPr lvl="1"/>
            <a:r>
              <a:rPr lang="en-US" dirty="0" smtClean="0"/>
              <a:t>How accurate your analysis is</a:t>
            </a:r>
          </a:p>
          <a:p>
            <a:pPr lvl="1"/>
            <a:r>
              <a:rPr lang="en-US" dirty="0" smtClean="0"/>
              <a:t>Where uncertainty in your results lie in terms of you the analysis can be generalized.</a:t>
            </a:r>
          </a:p>
          <a:p>
            <a:pPr lvl="1"/>
            <a:endParaRPr lang="en-US" dirty="0" smtClean="0"/>
          </a:p>
          <a:p>
            <a:endParaRPr lang="en-US" dirty="0"/>
          </a:p>
        </p:txBody>
      </p:sp>
      <p:pic>
        <p:nvPicPr>
          <p:cNvPr id="3" name="Picture 2"/>
          <p:cNvPicPr>
            <a:picLocks noChangeAspect="1"/>
          </p:cNvPicPr>
          <p:nvPr/>
        </p:nvPicPr>
        <p:blipFill>
          <a:blip r:embed="rId2"/>
          <a:stretch>
            <a:fillRect/>
          </a:stretch>
        </p:blipFill>
        <p:spPr>
          <a:xfrm>
            <a:off x="1490424" y="3259667"/>
            <a:ext cx="4499014" cy="3598333"/>
          </a:xfrm>
          <a:prstGeom prst="rect">
            <a:avLst/>
          </a:prstGeom>
        </p:spPr>
      </p:pic>
      <p:pic>
        <p:nvPicPr>
          <p:cNvPr id="6" name="Picture 5"/>
          <p:cNvPicPr>
            <a:picLocks noChangeAspect="1"/>
          </p:cNvPicPr>
          <p:nvPr/>
        </p:nvPicPr>
        <p:blipFill>
          <a:blip r:embed="rId3"/>
          <a:stretch>
            <a:fillRect/>
          </a:stretch>
        </p:blipFill>
        <p:spPr>
          <a:xfrm>
            <a:off x="6025444" y="3241860"/>
            <a:ext cx="5428544" cy="3616140"/>
          </a:xfrm>
          <a:prstGeom prst="rect">
            <a:avLst/>
          </a:prstGeom>
        </p:spPr>
      </p:pic>
    </p:spTree>
    <p:extLst>
      <p:ext uri="{BB962C8B-B14F-4D97-AF65-F5344CB8AC3E}">
        <p14:creationId xmlns:p14="http://schemas.microsoft.com/office/powerpoint/2010/main" val="50539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If you still have not found a data set we have some to choose from.</a:t>
            </a:r>
          </a:p>
          <a:p>
            <a:pPr lvl="1"/>
            <a:r>
              <a:rPr lang="en-US" dirty="0" smtClean="0"/>
              <a:t>Note: Since these have little meaning to you, your work is likely to be less useful.</a:t>
            </a:r>
          </a:p>
          <a:p>
            <a:pPr lvl="1"/>
            <a:r>
              <a:rPr lang="en-US" dirty="0" smtClean="0"/>
              <a:t>These are meant to be used as a last resort.</a:t>
            </a:r>
          </a:p>
        </p:txBody>
      </p:sp>
      <p:pic>
        <p:nvPicPr>
          <p:cNvPr id="4" name="Picture 3"/>
          <p:cNvPicPr>
            <a:picLocks noChangeAspect="1"/>
          </p:cNvPicPr>
          <p:nvPr/>
        </p:nvPicPr>
        <p:blipFill>
          <a:blip r:embed="rId2"/>
          <a:stretch>
            <a:fillRect/>
          </a:stretch>
        </p:blipFill>
        <p:spPr>
          <a:xfrm>
            <a:off x="1890889" y="3203568"/>
            <a:ext cx="4267200" cy="3527432"/>
          </a:xfrm>
          <a:prstGeom prst="rect">
            <a:avLst/>
          </a:prstGeom>
        </p:spPr>
      </p:pic>
      <p:pic>
        <p:nvPicPr>
          <p:cNvPr id="6" name="Picture 5"/>
          <p:cNvPicPr>
            <a:picLocks noChangeAspect="1"/>
          </p:cNvPicPr>
          <p:nvPr/>
        </p:nvPicPr>
        <p:blipFill>
          <a:blip r:embed="rId3"/>
          <a:stretch>
            <a:fillRect/>
          </a:stretch>
        </p:blipFill>
        <p:spPr>
          <a:xfrm>
            <a:off x="6321779" y="3199694"/>
            <a:ext cx="4727222" cy="3545417"/>
          </a:xfrm>
          <a:prstGeom prst="rect">
            <a:avLst/>
          </a:prstGeom>
        </p:spPr>
      </p:pic>
    </p:spTree>
    <p:extLst>
      <p:ext uri="{BB962C8B-B14F-4D97-AF65-F5344CB8AC3E}">
        <p14:creationId xmlns:p14="http://schemas.microsoft.com/office/powerpoint/2010/main" val="421334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p>
          <a:p>
            <a:pPr marL="0" indent="-400050"/>
            <a:r>
              <a:rPr lang="en-US" dirty="0" smtClean="0"/>
              <a:t>Overview of datasets</a:t>
            </a:r>
          </a:p>
          <a:p>
            <a:pPr lvl="1"/>
            <a:r>
              <a:rPr lang="en-US" dirty="0" smtClean="0"/>
              <a:t>Wine Quality (Regression) – Properties of red and white </a:t>
            </a:r>
            <a:r>
              <a:rPr lang="en-US" dirty="0" err="1" smtClean="0"/>
              <a:t>vinho</a:t>
            </a:r>
            <a:r>
              <a:rPr lang="en-US" dirty="0" smtClean="0"/>
              <a:t> </a:t>
            </a:r>
            <a:r>
              <a:rPr lang="en-US" dirty="0" err="1" smtClean="0"/>
              <a:t>verde</a:t>
            </a:r>
            <a:r>
              <a:rPr lang="en-US" dirty="0" smtClean="0"/>
              <a:t> wine samples from the north of Portugal. The goal is to model wine quality based on physicochemical tests.</a:t>
            </a:r>
          </a:p>
          <a:p>
            <a:pPr lvl="1"/>
            <a:r>
              <a:rPr lang="en-US" dirty="0" smtClean="0"/>
              <a:t>Credit Card Default (Classification) – Predicting credit card default is a valuable and common use for machine learning. This dataset includes demographics, payment history, credit, and default data.</a:t>
            </a:r>
            <a:endParaRPr lang="en-US" dirty="0"/>
          </a:p>
        </p:txBody>
      </p:sp>
      <p:pic>
        <p:nvPicPr>
          <p:cNvPr id="3" name="Picture 2"/>
          <p:cNvPicPr>
            <a:picLocks noChangeAspect="1"/>
          </p:cNvPicPr>
          <p:nvPr/>
        </p:nvPicPr>
        <p:blipFill>
          <a:blip r:embed="rId2"/>
          <a:stretch>
            <a:fillRect/>
          </a:stretch>
        </p:blipFill>
        <p:spPr>
          <a:xfrm>
            <a:off x="2539998" y="4000500"/>
            <a:ext cx="1905000" cy="2857500"/>
          </a:xfrm>
          <a:prstGeom prst="rect">
            <a:avLst/>
          </a:prstGeom>
        </p:spPr>
      </p:pic>
      <p:pic>
        <p:nvPicPr>
          <p:cNvPr id="4" name="Picture 3"/>
          <p:cNvPicPr>
            <a:picLocks noChangeAspect="1"/>
          </p:cNvPicPr>
          <p:nvPr/>
        </p:nvPicPr>
        <p:blipFill>
          <a:blip r:embed="rId3"/>
          <a:stretch>
            <a:fillRect/>
          </a:stretch>
        </p:blipFill>
        <p:spPr>
          <a:xfrm>
            <a:off x="4444998" y="4002850"/>
            <a:ext cx="4282723" cy="2855149"/>
          </a:xfrm>
          <a:prstGeom prst="rect">
            <a:avLst/>
          </a:prstGeom>
        </p:spPr>
      </p:pic>
    </p:spTree>
    <p:extLst>
      <p:ext uri="{BB962C8B-B14F-4D97-AF65-F5344CB8AC3E}">
        <p14:creationId xmlns:p14="http://schemas.microsoft.com/office/powerpoint/2010/main" val="107132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p>
          <a:p>
            <a:pPr marL="0" indent="-400050"/>
            <a:r>
              <a:rPr lang="en-US" dirty="0" smtClean="0"/>
              <a:t>Overview of datasets</a:t>
            </a:r>
          </a:p>
          <a:p>
            <a:pPr lvl="1"/>
            <a:r>
              <a:rPr lang="en-US" dirty="0" smtClean="0"/>
              <a:t>Titanic (Classification) – contains data for 887 of the real Titanic passengers. Each row represents one person. The columns describe different attributes about the person including whether they survived (S), their age (A), their passenger-class (C), their sex (G) and the fare they paid (X).</a:t>
            </a:r>
          </a:p>
          <a:p>
            <a:pPr lvl="1"/>
            <a:r>
              <a:rPr lang="en-US" dirty="0" smtClean="0"/>
              <a:t>Newsgroup (Classification) - Collection of approximately 20,000 newsgroup documents, partitioned (nearly) evenly across 20 different newsgroups.</a:t>
            </a:r>
            <a:endParaRPr lang="en-US" dirty="0"/>
          </a:p>
        </p:txBody>
      </p:sp>
      <p:pic>
        <p:nvPicPr>
          <p:cNvPr id="3" name="Picture 2"/>
          <p:cNvPicPr>
            <a:picLocks noChangeAspect="1"/>
          </p:cNvPicPr>
          <p:nvPr/>
        </p:nvPicPr>
        <p:blipFill>
          <a:blip r:embed="rId2"/>
          <a:stretch>
            <a:fillRect/>
          </a:stretch>
        </p:blipFill>
        <p:spPr>
          <a:xfrm>
            <a:off x="1227666" y="4545262"/>
            <a:ext cx="6392334" cy="2186851"/>
          </a:xfrm>
          <a:prstGeom prst="rect">
            <a:avLst/>
          </a:prstGeom>
        </p:spPr>
      </p:pic>
      <p:pic>
        <p:nvPicPr>
          <p:cNvPr id="4" name="Picture 3"/>
          <p:cNvPicPr>
            <a:picLocks noChangeAspect="1"/>
          </p:cNvPicPr>
          <p:nvPr/>
        </p:nvPicPr>
        <p:blipFill>
          <a:blip r:embed="rId3"/>
          <a:stretch>
            <a:fillRect/>
          </a:stretch>
        </p:blipFill>
        <p:spPr>
          <a:xfrm>
            <a:off x="7660769" y="4473223"/>
            <a:ext cx="4390120" cy="2257776"/>
          </a:xfrm>
          <a:prstGeom prst="rect">
            <a:avLst/>
          </a:prstGeom>
        </p:spPr>
      </p:pic>
    </p:spTree>
    <p:extLst>
      <p:ext uri="{BB962C8B-B14F-4D97-AF65-F5344CB8AC3E}">
        <p14:creationId xmlns:p14="http://schemas.microsoft.com/office/powerpoint/2010/main" val="184309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p>
          <a:p>
            <a:pPr marL="0" indent="-400050"/>
            <a:r>
              <a:rPr lang="en-US" dirty="0" smtClean="0"/>
              <a:t>Overview of datasets</a:t>
            </a:r>
          </a:p>
          <a:p>
            <a:pPr lvl="1"/>
            <a:r>
              <a:rPr lang="en-US" dirty="0" smtClean="0"/>
              <a:t>Iris (Classification) - 50 samples from each of three species of Iris (Iris </a:t>
            </a:r>
            <a:r>
              <a:rPr lang="en-US" dirty="0" err="1" smtClean="0"/>
              <a:t>setosa</a:t>
            </a:r>
            <a:r>
              <a:rPr lang="en-US" dirty="0" smtClean="0"/>
              <a:t>, Iris </a:t>
            </a:r>
            <a:r>
              <a:rPr lang="en-US" dirty="0" err="1" smtClean="0"/>
              <a:t>virginica</a:t>
            </a:r>
            <a:r>
              <a:rPr lang="en-US" dirty="0" smtClean="0"/>
              <a:t> and Iris </a:t>
            </a:r>
            <a:r>
              <a:rPr lang="en-US" dirty="0" err="1" smtClean="0"/>
              <a:t>versicolor</a:t>
            </a:r>
            <a:r>
              <a:rPr lang="en-US" dirty="0" smtClean="0"/>
              <a:t>). Four features were measured from each sample: the length and the width of the sepals and petals, in centimeters.</a:t>
            </a:r>
          </a:p>
          <a:p>
            <a:pPr lvl="1"/>
            <a:r>
              <a:rPr lang="en-US" dirty="0" smtClean="0"/>
              <a:t>Census (Classification) - Collection of demographic characteristics of an individual. Goal is to predict if the person makes &gt; $50,000 per year.</a:t>
            </a:r>
            <a:endParaRPr lang="en-US" dirty="0"/>
          </a:p>
        </p:txBody>
      </p:sp>
      <p:pic>
        <p:nvPicPr>
          <p:cNvPr id="4" name="Picture 3"/>
          <p:cNvPicPr>
            <a:picLocks noChangeAspect="1"/>
          </p:cNvPicPr>
          <p:nvPr/>
        </p:nvPicPr>
        <p:blipFill>
          <a:blip r:embed="rId2"/>
          <a:stretch>
            <a:fillRect/>
          </a:stretch>
        </p:blipFill>
        <p:spPr>
          <a:xfrm>
            <a:off x="1072444" y="4324170"/>
            <a:ext cx="3153832" cy="2435052"/>
          </a:xfrm>
          <a:prstGeom prst="rect">
            <a:avLst/>
          </a:prstGeom>
        </p:spPr>
      </p:pic>
      <p:pic>
        <p:nvPicPr>
          <p:cNvPr id="6" name="Picture 5"/>
          <p:cNvPicPr>
            <a:picLocks noChangeAspect="1"/>
          </p:cNvPicPr>
          <p:nvPr/>
        </p:nvPicPr>
        <p:blipFill>
          <a:blip r:embed="rId3"/>
          <a:stretch>
            <a:fillRect/>
          </a:stretch>
        </p:blipFill>
        <p:spPr>
          <a:xfrm>
            <a:off x="8918222" y="4339026"/>
            <a:ext cx="2378668" cy="2307308"/>
          </a:xfrm>
          <a:prstGeom prst="rect">
            <a:avLst/>
          </a:prstGeom>
        </p:spPr>
      </p:pic>
      <p:pic>
        <p:nvPicPr>
          <p:cNvPr id="7" name="Picture 6"/>
          <p:cNvPicPr>
            <a:picLocks noChangeAspect="1"/>
          </p:cNvPicPr>
          <p:nvPr/>
        </p:nvPicPr>
        <p:blipFill>
          <a:blip r:embed="rId4"/>
          <a:stretch>
            <a:fillRect/>
          </a:stretch>
        </p:blipFill>
        <p:spPr>
          <a:xfrm>
            <a:off x="4275667" y="4353982"/>
            <a:ext cx="4114800" cy="2317749"/>
          </a:xfrm>
          <a:prstGeom prst="rect">
            <a:avLst/>
          </a:prstGeom>
        </p:spPr>
      </p:pic>
    </p:spTree>
    <p:extLst>
      <p:ext uri="{BB962C8B-B14F-4D97-AF65-F5344CB8AC3E}">
        <p14:creationId xmlns:p14="http://schemas.microsoft.com/office/powerpoint/2010/main" val="19691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endParaRPr lang="en-US" sz="2000" dirty="0" smtClean="0"/>
          </a:p>
          <a:p>
            <a:r>
              <a:rPr lang="en-US" dirty="0" smtClean="0"/>
              <a:t>Overview of datasets</a:t>
            </a:r>
          </a:p>
          <a:p>
            <a:pPr lvl="1"/>
            <a:r>
              <a:rPr lang="en-US" dirty="0" smtClean="0"/>
              <a:t>Abalone (</a:t>
            </a:r>
            <a:r>
              <a:rPr lang="en-US" dirty="0" smtClean="0"/>
              <a:t>Classification / Regression) </a:t>
            </a:r>
            <a:r>
              <a:rPr lang="en-US" dirty="0" smtClean="0"/>
              <a:t>- Predicting the age of abalone from physical measurements. The age of abalone is determined by cutting the shell through the cone, staining it, and counting the number of rings through a microscope. Other measurements, which are easier to obtain, are used to predict the age</a:t>
            </a:r>
            <a:r>
              <a:rPr lang="en-US" dirty="0" smtClean="0"/>
              <a:t>.</a:t>
            </a:r>
            <a:endParaRPr lang="en-US" dirty="0" smtClean="0"/>
          </a:p>
          <a:p>
            <a:pPr lvl="1"/>
            <a:r>
              <a:rPr lang="en-US" dirty="0" smtClean="0"/>
              <a:t>IMDB (Classification / Regression) </a:t>
            </a:r>
            <a:r>
              <a:rPr lang="mr-IN" dirty="0" smtClean="0"/>
              <a:t>–</a:t>
            </a:r>
            <a:r>
              <a:rPr lang="en-US" dirty="0" smtClean="0"/>
              <a:t> Lots of attributes of IMDB movies. Attempt to predict budget, </a:t>
            </a:r>
            <a:r>
              <a:rPr lang="en-US" dirty="0" err="1" smtClean="0"/>
              <a:t>imdb</a:t>
            </a:r>
            <a:r>
              <a:rPr lang="en-US" dirty="0" smtClean="0"/>
              <a:t> score, color, duration, etc.</a:t>
            </a:r>
            <a:endParaRPr lang="en-US" dirty="0"/>
          </a:p>
        </p:txBody>
      </p:sp>
      <p:pic>
        <p:nvPicPr>
          <p:cNvPr id="3" name="Picture 2"/>
          <p:cNvPicPr>
            <a:picLocks noChangeAspect="1"/>
          </p:cNvPicPr>
          <p:nvPr/>
        </p:nvPicPr>
        <p:blipFill>
          <a:blip r:embed="rId2"/>
          <a:stretch>
            <a:fillRect/>
          </a:stretch>
        </p:blipFill>
        <p:spPr>
          <a:xfrm>
            <a:off x="1042201" y="4642556"/>
            <a:ext cx="3088146" cy="2032000"/>
          </a:xfrm>
          <a:prstGeom prst="rect">
            <a:avLst/>
          </a:prstGeom>
        </p:spPr>
      </p:pic>
      <p:pic>
        <p:nvPicPr>
          <p:cNvPr id="4" name="Picture 3"/>
          <p:cNvPicPr>
            <a:picLocks noChangeAspect="1"/>
          </p:cNvPicPr>
          <p:nvPr/>
        </p:nvPicPr>
        <p:blipFill>
          <a:blip r:embed="rId3"/>
          <a:stretch>
            <a:fillRect/>
          </a:stretch>
        </p:blipFill>
        <p:spPr>
          <a:xfrm>
            <a:off x="5616221" y="4280958"/>
            <a:ext cx="5291667" cy="2577042"/>
          </a:xfrm>
          <a:prstGeom prst="rect">
            <a:avLst/>
          </a:prstGeom>
        </p:spPr>
      </p:pic>
    </p:spTree>
    <p:extLst>
      <p:ext uri="{BB962C8B-B14F-4D97-AF65-F5344CB8AC3E}">
        <p14:creationId xmlns:p14="http://schemas.microsoft.com/office/powerpoint/2010/main" val="314105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t>https://</a:t>
            </a:r>
            <a:r>
              <a:rPr lang="en-US" dirty="0" err="1"/>
              <a:t>github.com</a:t>
            </a:r>
            <a:r>
              <a:rPr lang="en-US" dirty="0"/>
              <a:t>/</a:t>
            </a:r>
            <a:r>
              <a:rPr lang="en-US" dirty="0" err="1"/>
              <a:t>rossgore</a:t>
            </a:r>
            <a:r>
              <a:rPr lang="en-US" dirty="0"/>
              <a:t>/practicum-</a:t>
            </a:r>
            <a:r>
              <a:rPr lang="en-US" dirty="0" smtClean="0"/>
              <a:t>projects</a:t>
            </a:r>
          </a:p>
          <a:p>
            <a:pPr marL="0" indent="-400050"/>
            <a:r>
              <a:rPr lang="en-US" dirty="0" smtClean="0"/>
              <a:t>Overview of datasets</a:t>
            </a:r>
          </a:p>
          <a:p>
            <a:pPr lvl="1"/>
            <a:r>
              <a:rPr lang="en-US" dirty="0" smtClean="0"/>
              <a:t>Forest Fires (Regression) - predict the burned area of forest fires, in the northeast region of Portugal, by using meteorological and other data.</a:t>
            </a:r>
          </a:p>
        </p:txBody>
      </p:sp>
      <p:pic>
        <p:nvPicPr>
          <p:cNvPr id="3" name="Picture 2"/>
          <p:cNvPicPr>
            <a:picLocks noChangeAspect="1"/>
          </p:cNvPicPr>
          <p:nvPr/>
        </p:nvPicPr>
        <p:blipFill>
          <a:blip r:embed="rId2"/>
          <a:stretch>
            <a:fillRect/>
          </a:stretch>
        </p:blipFill>
        <p:spPr>
          <a:xfrm>
            <a:off x="3146780" y="3445370"/>
            <a:ext cx="5862486" cy="3299742"/>
          </a:xfrm>
          <a:prstGeom prst="rect">
            <a:avLst/>
          </a:prstGeom>
        </p:spPr>
      </p:pic>
    </p:spTree>
    <p:extLst>
      <p:ext uri="{BB962C8B-B14F-4D97-AF65-F5344CB8AC3E}">
        <p14:creationId xmlns:p14="http://schemas.microsoft.com/office/powerpoint/2010/main" val="1004200582"/>
      </p:ext>
    </p:extLst>
  </p:cSld>
  <p:clrMapOvr>
    <a:masterClrMapping/>
  </p:clrMapOvr>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TotalTime>
  <Words>610</Words>
  <Application>Microsoft Macintosh PowerPoint</Application>
  <PresentationFormat>Custom</PresentationFormat>
  <Paragraphs>50</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ODU Grid Theme</vt:lpstr>
      <vt:lpstr>Practicum Project: Taking the course into the wild</vt:lpstr>
      <vt:lpstr>Practicum Project</vt:lpstr>
      <vt:lpstr>Practicum Project</vt:lpstr>
      <vt:lpstr>Practicum Project</vt:lpstr>
      <vt:lpstr>Practicum Project</vt:lpstr>
      <vt:lpstr>Practicum Project</vt:lpstr>
      <vt:lpstr>Practicum Project</vt:lpstr>
      <vt:lpstr>Practicum Project</vt:lpstr>
      <vt:lpstr>Practicum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215</cp:revision>
  <cp:lastPrinted>2017-09-05T14:30:26Z</cp:lastPrinted>
  <dcterms:created xsi:type="dcterms:W3CDTF">2016-11-25T15:27:32Z</dcterms:created>
  <dcterms:modified xsi:type="dcterms:W3CDTF">2018-10-18T23:03:25Z</dcterms:modified>
</cp:coreProperties>
</file>